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63" r:id="rId5"/>
    <p:sldId id="269" r:id="rId6"/>
    <p:sldId id="264" r:id="rId7"/>
    <p:sldId id="265" r:id="rId8"/>
    <p:sldId id="270" r:id="rId9"/>
    <p:sldId id="257" r:id="rId10"/>
    <p:sldId id="259" r:id="rId11"/>
    <p:sldId id="260" r:id="rId12"/>
    <p:sldId id="271"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2B42113-04AA-4A7C-8D21-1D96CC4FBBC2}" type="datetimeFigureOut">
              <a:rPr lang="en-US" smtClean="0"/>
              <a:t>9/17/2012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3CD1E-B2B7-40AF-93AF-201EF72EB7E1}"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3CD1E-B2B7-40AF-93AF-201EF72EB7E1}"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3CD1E-B2B7-40AF-93AF-201EF72EB7E1}"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F3CD1E-B2B7-40AF-93AF-201EF72EB7E1}"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3CD1E-B2B7-40AF-93AF-201EF72EB7E1}"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42113-04AA-4A7C-8D21-1D96CC4FBBC2}" type="datetimeFigureOut">
              <a:rPr lang="en-US" smtClean="0"/>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3CD1E-B2B7-40AF-93AF-201EF72EB7E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2B42113-04AA-4A7C-8D21-1D96CC4FBBC2}" type="datetimeFigureOut">
              <a:rPr lang="en-US" smtClean="0"/>
              <a:t>9/17/2012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F3CD1E-B2B7-40AF-93AF-201EF72EB7E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tylelist.com/2012/06/10/judy-garlands-style-evolution_n_1577393.html" TargetMode="External"/><Relationship Id="rId3" Type="http://schemas.openxmlformats.org/officeDocument/2006/relationships/hyperlink" Target="http://www.fashion-era.com/stylish_thirties.htm" TargetMode="External"/><Relationship Id="rId7" Type="http://schemas.openxmlformats.org/officeDocument/2006/relationships/hyperlink" Target="http://inventors.about.com/od/timelines/a/twentieth_4.htm" TargetMode="External"/><Relationship Id="rId2" Type="http://schemas.openxmlformats.org/officeDocument/2006/relationships/hyperlink" Target="http://kclibrary.lonestar.edu/decade30.html" TargetMode="External"/><Relationship Id="rId1" Type="http://schemas.openxmlformats.org/officeDocument/2006/relationships/slideLayout" Target="../slideLayouts/slideLayout2.xml"/><Relationship Id="rId6" Type="http://schemas.openxmlformats.org/officeDocument/2006/relationships/hyperlink" Target="http://cdn.stylisheve.com/wp-content/uploads/2011/12/1930s-Hairstyles-for-men_07.jpg" TargetMode="External"/><Relationship Id="rId5" Type="http://schemas.openxmlformats.org/officeDocument/2006/relationships/hyperlink" Target="http://www.fashionfizz.com/QA/13-1930_s_fashion-0.html" TargetMode="External"/><Relationship Id="rId4" Type="http://schemas.openxmlformats.org/officeDocument/2006/relationships/hyperlink" Target="http://www.ehow.com/list_7451491_men_s-fashion-1930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history of fashion: 1930-1939</a:t>
            </a:r>
            <a:endParaRPr lang="en-US" dirty="0"/>
          </a:p>
        </p:txBody>
      </p:sp>
      <p:sp>
        <p:nvSpPr>
          <p:cNvPr id="3" name="Subtitle 2"/>
          <p:cNvSpPr>
            <a:spLocks noGrp="1"/>
          </p:cNvSpPr>
          <p:nvPr>
            <p:ph type="subTitle" idx="1"/>
          </p:nvPr>
        </p:nvSpPr>
        <p:spPr/>
        <p:txBody>
          <a:bodyPr/>
          <a:lstStyle/>
          <a:p>
            <a:r>
              <a:rPr lang="en-US" dirty="0" smtClean="0"/>
              <a:t>By Emily L. Voigt</a:t>
            </a:r>
            <a:endParaRPr lang="en-US" dirty="0"/>
          </a:p>
        </p:txBody>
      </p:sp>
    </p:spTree>
    <p:extLst>
      <p:ext uri="{BB962C8B-B14F-4D97-AF65-F5344CB8AC3E}">
        <p14:creationId xmlns:p14="http://schemas.microsoft.com/office/powerpoint/2010/main" val="37394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depression and the dust bowl:</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dirty="0" smtClean="0"/>
              <a:t>   The Great Depression was a very sad economic time for America. This sudden slump in the economy put many, many Americans out of work and decreased the pay of Americans who were still able to keep their jobs. Another issue in the 1930’s was the Dust Bowl. The Dust Bowl put independent farmers out of work and sent them to find work somewhere else. Dust Bowl farmers packed up their families and went to the city to find work. The “American Dream” became a thing of the past and survival became the number one necessity. For a while the Great  Depression and the Dust Bowl kept many out of work Americans from having to luxury of nice clothes to wear whenever they pleased. So this sad time in the 1930’s made many designers color palates much more melancholy than usual. </a:t>
            </a:r>
            <a:endParaRPr lang="en-US" dirty="0"/>
          </a:p>
        </p:txBody>
      </p:sp>
    </p:spTree>
    <p:extLst>
      <p:ext uri="{BB962C8B-B14F-4D97-AF65-F5344CB8AC3E}">
        <p14:creationId xmlns:p14="http://schemas.microsoft.com/office/powerpoint/2010/main" val="8426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Dictatorship and Acts of 1935:</a:t>
            </a:r>
            <a:endParaRPr lang="en-US" dirty="0"/>
          </a:p>
        </p:txBody>
      </p:sp>
      <p:sp>
        <p:nvSpPr>
          <p:cNvPr id="3" name="Content Placeholder 2"/>
          <p:cNvSpPr>
            <a:spLocks noGrp="1"/>
          </p:cNvSpPr>
          <p:nvPr>
            <p:ph idx="1"/>
          </p:nvPr>
        </p:nvSpPr>
        <p:spPr/>
        <p:txBody>
          <a:bodyPr>
            <a:normAutofit fontScale="92500"/>
          </a:bodyPr>
          <a:lstStyle/>
          <a:p>
            <a:pPr indent="0">
              <a:buNone/>
            </a:pPr>
            <a:r>
              <a:rPr lang="en-US" dirty="0" smtClean="0"/>
              <a:t>   Italy and Germany fell to dictatorships  in place of democracies, while America still pushed on. The Social Security Act of 1935 was set in motion to ensure elderly people would have some sort of income. The Wagner Act of 1935 gave workers the right to unionize and go on strike against their management. These world events caused designers to start up the military style of dress. Square shoulder pads and low heels for women, made the style much more practical and functional.    </a:t>
            </a:r>
            <a:endParaRPr lang="en-US" dirty="0"/>
          </a:p>
        </p:txBody>
      </p:sp>
    </p:spTree>
    <p:extLst>
      <p:ext uri="{BB962C8B-B14F-4D97-AF65-F5344CB8AC3E}">
        <p14:creationId xmlns:p14="http://schemas.microsoft.com/office/powerpoint/2010/main" val="33150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285750" indent="-285750"/>
            <a:r>
              <a:rPr lang="en-US" dirty="0" smtClean="0"/>
              <a:t>   Women’s style in the 1930’s was mainly short wavy hair, backless evening gowns with draping skirts, low hells for day wear, broad shoulder pads in male inspired work clothes, and very dim melancholy colors. </a:t>
            </a:r>
          </a:p>
          <a:p>
            <a:pPr marL="285750" indent="-285750"/>
            <a:r>
              <a:rPr lang="en-US" dirty="0"/>
              <a:t> </a:t>
            </a:r>
            <a:r>
              <a:rPr lang="en-US" dirty="0" smtClean="0"/>
              <a:t>  Men’s style in the 1930’s was mainly short slicked back hair, taken in suits (to use less fabric), shiny leather loafers or work boots, and accessories such as, hats, umbrellas, and handkerchiefs.  </a:t>
            </a:r>
            <a:endParaRPr lang="en-US" dirty="0"/>
          </a:p>
        </p:txBody>
      </p:sp>
    </p:spTree>
    <p:extLst>
      <p:ext uri="{BB962C8B-B14F-4D97-AF65-F5344CB8AC3E}">
        <p14:creationId xmlns:p14="http://schemas.microsoft.com/office/powerpoint/2010/main" val="23016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400800" cy="685800"/>
          </a:xfrm>
        </p:spPr>
        <p:txBody>
          <a:bodyPr/>
          <a:lstStyle/>
          <a:p>
            <a:r>
              <a:rPr lang="en-US" dirty="0" smtClean="0"/>
              <a:t>Work Cited:</a:t>
            </a:r>
            <a:endParaRPr lang="en-US" dirty="0"/>
          </a:p>
        </p:txBody>
      </p:sp>
      <p:sp>
        <p:nvSpPr>
          <p:cNvPr id="3" name="Content Placeholder 2"/>
          <p:cNvSpPr>
            <a:spLocks noGrp="1"/>
          </p:cNvSpPr>
          <p:nvPr>
            <p:ph idx="1"/>
          </p:nvPr>
        </p:nvSpPr>
        <p:spPr>
          <a:xfrm>
            <a:off x="1371600" y="1371600"/>
            <a:ext cx="6400800" cy="5334000"/>
          </a:xfrm>
        </p:spPr>
        <p:txBody>
          <a:bodyPr>
            <a:normAutofit fontScale="25000" lnSpcReduction="20000"/>
          </a:bodyPr>
          <a:lstStyle/>
          <a:p>
            <a:r>
              <a:rPr lang="en-US" dirty="0">
                <a:hlinkClick r:id="rId2"/>
              </a:rPr>
              <a:t>http://</a:t>
            </a:r>
            <a:r>
              <a:rPr lang="en-US" dirty="0" smtClean="0">
                <a:hlinkClick r:id="rId2"/>
              </a:rPr>
              <a:t>kclibrary.lonestar.edu/decade30.html</a:t>
            </a:r>
            <a:endParaRPr lang="en-US" dirty="0" smtClean="0"/>
          </a:p>
          <a:p>
            <a:r>
              <a:rPr lang="en-US" dirty="0">
                <a:hlinkClick r:id="rId3"/>
              </a:rPr>
              <a:t>http://</a:t>
            </a:r>
            <a:r>
              <a:rPr lang="en-US" dirty="0" smtClean="0">
                <a:hlinkClick r:id="rId3"/>
              </a:rPr>
              <a:t>www.fashion-era.com/stylish_thirties.htm</a:t>
            </a:r>
            <a:endParaRPr lang="en-US" dirty="0" smtClean="0"/>
          </a:p>
          <a:p>
            <a:r>
              <a:rPr lang="en-US" dirty="0"/>
              <a:t>http://www.google.com/imgres?um=1&amp;hl=en&amp;sa=N&amp;biw=1280&amp;bih=923&amp;tbm=isch&amp;tbnid=jHDhn7yTwnkSBM:&amp;imgrefurl=http://www.furinsider.com/new-york-fashion-week-part-2-making-the-mark/&amp;docid=8l0fAntjgcMW_M&amp;imgurl=http://</a:t>
            </a:r>
            <a:r>
              <a:rPr lang="en-US" dirty="0" smtClean="0"/>
              <a:t>www.furinsider.com/wp-content/uploads/2012/01/women40.jpg&amp;w=500&amp;h=403&amp;ei=gz5SUMXGLoeW2QXuyIDAAg&amp;zoom=1&amp;iact=hc&amp;vpx=322&amp;vpy=228&amp;dur=1507&amp;hovh=201&amp;hovw=250&amp;tx=142&amp;ty=131&amp;sig=110409269255664537297&amp;page=3&amp;tbnh=157&amp;tbnw=202&amp;start=59&amp;ndsp=32&amp;ved=1t:429,r:14,s:59,i:375</a:t>
            </a:r>
          </a:p>
          <a:p>
            <a:r>
              <a:rPr lang="en-US" dirty="0"/>
              <a:t>http://www.google.com/imgres?um=1&amp;hl=en&amp;sa=N&amp;biw=1280&amp;bih=923&amp;tbm=isch&amp;tbnid=ILLksQg40wQePM:&amp;imgrefurl=http://www.100megspop3.com/adira/1930s.html&amp;docid=0CgFKhuhvwdwpM&amp;imgurl=http://</a:t>
            </a:r>
            <a:r>
              <a:rPr lang="en-US" dirty="0" smtClean="0"/>
              <a:t>www.100megspop3.com/adira/1930butterickh.jpg&amp;w=472&amp;h=506&amp;ei=gz5SUMXGLoeW2QXuyIDAAg&amp;zoom=1&amp;iact=hc&amp;vpx=1022&amp;vpy=88&amp;dur=80&amp;hovh=232&amp;hovw=217&amp;tx=142&amp;ty=123&amp;sig=110409269255664537297&amp;page=1&amp;tbnh=163&amp;tbnw=159&amp;start=0&amp;ndsp=25&amp;ved=1t:429,r:5,s:0,i:156</a:t>
            </a:r>
          </a:p>
          <a:p>
            <a:r>
              <a:rPr lang="en-US" dirty="0"/>
              <a:t>http://www.google.com/imgres?um=1&amp;hl=en&amp;sa=N&amp;biw=1280&amp;bih=923&amp;tbm=isch&amp;tbnid=5bKCytsFEc6ssM:&amp;imgrefurl=http://www.thelovecollage.com/2010/08/28/channelling-1930s-fashion/&amp;docid=weNk-fT_o2fzgM&amp;imgurl=http://</a:t>
            </a:r>
            <a:r>
              <a:rPr lang="en-US" dirty="0" smtClean="0"/>
              <a:t>www.thelovecollage.com/wp-content/uploads/2010/08/1930s-silhouette.jpg&amp;w=300&amp;h=427&amp;ei=gz5SUMXGLoeW2QXuyIDAAg&amp;zoom=1&amp;iact=hc&amp;vpx=415&amp;vpy=467&amp;dur=299&amp;hovh=197&amp;hovw=138&amp;tx=84&amp;ty=101&amp;sig=110409269255664537297&amp;page=2&amp;tbnh=152&amp;tbnw=107&amp;start=25&amp;ndsp=34&amp;ved=1t:429,r:15,s:25,i:270</a:t>
            </a:r>
          </a:p>
          <a:p>
            <a:r>
              <a:rPr lang="en-US" dirty="0">
                <a:hlinkClick r:id="rId4"/>
              </a:rPr>
              <a:t>http://</a:t>
            </a:r>
            <a:r>
              <a:rPr lang="en-US" dirty="0" smtClean="0">
                <a:hlinkClick r:id="rId4"/>
              </a:rPr>
              <a:t>www.ehow.com/list_7451491_men_s-fashion-1930s.html</a:t>
            </a:r>
            <a:endParaRPr lang="en-US" dirty="0" smtClean="0"/>
          </a:p>
          <a:p>
            <a:r>
              <a:rPr lang="en-US" dirty="0"/>
              <a:t>http://www.google.com/imgres?num=10&amp;um=1&amp;hl=en&amp;sa=N&amp;biw=1280&amp;bih=923&amp;tbm=isch&amp;tbnid=4H110c9A6q-xQM:&amp;imgrefurl=http://www.esquire.com/style/style-evolution-0908&amp;docid=RAd74Rim0GD2IM&amp;imgurl=http://</a:t>
            </a:r>
            <a:r>
              <a:rPr lang="en-US" dirty="0" smtClean="0"/>
              <a:t>www.esquire.com/cm/esquire/images/1933-autumn-esquire-style-l.jpg&amp;w=300&amp;h=400&amp;ei=20BSUP_PG4jk2wW5-YGABA&amp;zoom=1&amp;iact=rc&amp;dur=294&amp;sig=110409269255664537297&amp;page=1&amp;tbnh=167&amp;tbnw=125&amp;start=0&amp;ndsp=25&amp;ved=1t:429,r:0,s:0,i:141&amp;tx=99&amp;ty=59</a:t>
            </a:r>
          </a:p>
          <a:p>
            <a:r>
              <a:rPr lang="en-US" dirty="0"/>
              <a:t>http://www.google.com/imgres?um=1&amp;hl=en&amp;biw=1280&amp;bih=923&amp;tbm=isch&amp;tbnid=njgdXtF2K4B4kM:&amp;imgrefurl=http://www.guystyleguide.com/2011/11/essential-men%25E2%2580%2599s-dress-shoes/&amp;docid=v4_vdbThFWvwcM&amp;imgurl=http://</a:t>
            </a:r>
            <a:r>
              <a:rPr lang="en-US" dirty="0" smtClean="0"/>
              <a:t>www.guystyleguide.com/wp-content/uploads/2011/11/mensblackloafer.png&amp;w=451&amp;h=451&amp;ei=IUFSUPO3J8fc2AXL6YCoAg&amp;zoom=1&amp;iact=hc&amp;vpx=1014&amp;vpy=133&amp;dur=1049&amp;hovh=225&amp;hovw=225&amp;tx=128&amp;ty=148&amp;sig=110409269255664537297&amp;page=1&amp;tbnh=132&amp;tbnw=138&amp;start=0&amp;ndsp=32&amp;ved=1t:429,r:5,s:0,i:87</a:t>
            </a:r>
          </a:p>
          <a:p>
            <a:r>
              <a:rPr lang="en-US" dirty="0"/>
              <a:t>http://www.google.com/imgres?um=1&amp;hl=en&amp;biw=1280&amp;bih=923&amp;tbm=isch&amp;tbnid=1Q2w0r85VJGPdM:&amp;imgrefurl=http://25dollarvintage.blogspot.com/2010_06_01_archive.html&amp;docid=vpjVLJ01RVGy0M&amp;imgurl=http://3.bp.blogspot.com/_</a:t>
            </a:r>
            <a:r>
              <a:rPr lang="en-US" dirty="0" smtClean="0"/>
              <a:t>Vi9I1mrPbJk/TCo0gQ7BbYI/AAAAAAAAAl8/ZyebXkMoslI/s1600/model137.jpg&amp;w=527&amp;h=720&amp;ei=X0FSUKuqOcOq2gX_v4GYBA&amp;zoom=1&amp;iact=rc&amp;dur=589&amp;sig=110409269255664537297&amp;page=1&amp;tbnh=167&amp;tbnw=135&amp;start=0&amp;ndsp=25&amp;ved=1t:429,r:1,s:0,i:141&amp;tx=112&amp;ty=68</a:t>
            </a:r>
          </a:p>
          <a:p>
            <a:r>
              <a:rPr lang="en-US" dirty="0"/>
              <a:t>http://www.google.com/imgres?start=94&amp;um=1&amp;hl=en&amp;biw=1280&amp;bih=923&amp;addh=36&amp;tbm=isch&amp;tbnid=nzM9qDx9gjEd1M:&amp;imgrefurl=http://blog.lyleandscott.com/%3Fp%3D4026&amp;docid=B0LM0Z9SSxQe1M&amp;imgurl=http://</a:t>
            </a:r>
            <a:r>
              <a:rPr lang="en-US" dirty="0" smtClean="0"/>
              <a:t>blog.lyleandscott.com/wp-content/uploads/1930s-workwear.jpg&amp;w=675&amp;h=476&amp;ei=yUFSUI6CB4X02wX2_YDACQ&amp;zoom=1&amp;iact=rc&amp;dur=478&amp;sig=110409269255664537297&amp;page=4&amp;tbnh=159&amp;tbnw=230&amp;ndsp=29&amp;ved=1t:429,r:22,s:94,i:75&amp;tx=146&amp;ty=67</a:t>
            </a:r>
          </a:p>
          <a:p>
            <a:endParaRPr lang="en-US" dirty="0" smtClean="0"/>
          </a:p>
          <a:p>
            <a:r>
              <a:rPr lang="en-US" dirty="0">
                <a:hlinkClick r:id="rId5"/>
              </a:rPr>
              <a:t>http://</a:t>
            </a:r>
            <a:r>
              <a:rPr lang="en-US" dirty="0" smtClean="0">
                <a:hlinkClick r:id="rId5"/>
              </a:rPr>
              <a:t>www.fashionfizz.com/QA/13-1930_s_fashion-0.html</a:t>
            </a:r>
            <a:endParaRPr lang="en-US" dirty="0" smtClean="0"/>
          </a:p>
          <a:p>
            <a:r>
              <a:rPr lang="en-US" dirty="0"/>
              <a:t>http://www.google.com/imgres?hl=en&amp;sa=X&amp;noj=1&amp;tbm=isch&amp;prmd=imvnso&amp;tbnid=X134osK5yWCtJM:&amp;imgrefurl=http://mintwiki.pbworks.com/w/page/33455840/Chanel%253A%2520Designs%2520for%2520the%2520Modern%2520Woman&amp;docid=fuzU0L0OhdaT5M&amp;imgurl=http://</a:t>
            </a:r>
            <a:r>
              <a:rPr lang="en-US" dirty="0" smtClean="0"/>
              <a:t>mintwiki.pbworks.com/f/1300136298/1980s%252520Coco%252520Chanel%252520Suit.JPG&amp;w=855&amp;h=1255&amp;ei=uDpTUK67KcOZ2QXL2YCQBg&amp;zoom=1&amp;iact=hc&amp;vpx=285&amp;vpy=414&amp;dur=289&amp;hovh=129&amp;hovw=88&amp;tx=114&amp;ty=120&amp;sig=111846734164495505503&amp;page=1&amp;tbnh=129&amp;tbnw=88&amp;start=0&amp;ndsp=41&amp;ved=1t:429,r:18,s:0,i:131&amp;biw=1280&amp;bih=923</a:t>
            </a:r>
          </a:p>
          <a:p>
            <a:r>
              <a:rPr lang="en-US" dirty="0"/>
              <a:t>http://www.google.com/imgres?num=10&amp;um=1&amp;hl=en&amp;safe=active&amp;biw=1280&amp;bih=880&amp;tbm=isch&amp;tbnid=q1OvAv7F8ScKsM:&amp;imgrefurl=http://www.guciimage.com/store/home.php%3Fcat%3D115&amp;docid=6QgE7US7utASjM&amp;imgurl=http://</a:t>
            </a:r>
            <a:r>
              <a:rPr lang="en-US" dirty="0" smtClean="0"/>
              <a:t>www.guciimage.com/store/images/T/Picture%252520011.jpg&amp;w=580&amp;h=576&amp;ei=i3dXUM79Eeak2gW09IEY&amp;zoom=1&amp;iact=hc&amp;vpx=333&amp;vpy=488&amp;dur=2200&amp;hovh=224&amp;hovw=225&amp;tx=141&amp;ty=135&amp;sig=110409269255664537297&amp;sqi=2&amp;page=1&amp;tbnh=164&amp;tbnw=169&amp;start=0&amp;ndsp=28&amp;ved=1t:429,r:15,s:0,i:119</a:t>
            </a:r>
          </a:p>
          <a:p>
            <a:endParaRPr lang="en-US" dirty="0" smtClean="0"/>
          </a:p>
          <a:p>
            <a:r>
              <a:rPr lang="en-US" dirty="0"/>
              <a:t>http://www.google.com/imgres?num=10&amp;um=1&amp;hl=en&amp;safe=active&amp;biw=1280&amp;bih=880&amp;tbm=isch&amp;tbnid=eV0y7sxaVUbTrM:&amp;imgrefurl=http://advanceportfolio1123.blogspot.com/2011/01/hair-and-makeup-jewelery-1930s-style.html&amp;docid=GjWD3O1X6_qeRM&amp;imgurl=http://4.bp.blogspot.com/_</a:t>
            </a:r>
            <a:r>
              <a:rPr lang="en-US" dirty="0" smtClean="0"/>
              <a:t>j33rHQTZUG0/TUXC5z7_8aI/AAAAAAAAAIM/fz9-x91CCNs/s1600/ConstanceBennett2.jpg&amp;w=384&amp;h=480&amp;ei=i3dXUM79Eeak2gW09IEY&amp;zoom=1&amp;iact=hc&amp;vpx=890&amp;vpy=250&amp;dur=3473&amp;hovh=251&amp;hovw=201&amp;tx=100&amp;ty=177&amp;sig=110409269255664537297&amp;sqi=2&amp;page=1&amp;tbnh=163&amp;tbnw=131&amp;start=0&amp;ndsp=28&amp;ved=1t:429,r:26,s:0,i:153</a:t>
            </a:r>
          </a:p>
          <a:p>
            <a:r>
              <a:rPr lang="en-US" dirty="0">
                <a:hlinkClick r:id="rId6"/>
              </a:rPr>
              <a:t>http://</a:t>
            </a:r>
            <a:r>
              <a:rPr lang="en-US" dirty="0" smtClean="0">
                <a:hlinkClick r:id="rId6"/>
              </a:rPr>
              <a:t>cdn.stylisheve.com/wp-content/uploads/2011/12/1930s-Hairstyles-for-men_07.jpg</a:t>
            </a:r>
            <a:endParaRPr lang="en-US" dirty="0" smtClean="0"/>
          </a:p>
          <a:p>
            <a:r>
              <a:rPr lang="en-US" dirty="0">
                <a:hlinkClick r:id="rId7"/>
              </a:rPr>
              <a:t>http://</a:t>
            </a:r>
            <a:r>
              <a:rPr lang="en-US" dirty="0" smtClean="0">
                <a:hlinkClick r:id="rId7"/>
              </a:rPr>
              <a:t>inventors.about.com/od/timelines/a/twentieth_4.htm</a:t>
            </a:r>
            <a:endParaRPr lang="en-US" dirty="0" smtClean="0"/>
          </a:p>
          <a:p>
            <a:r>
              <a:rPr lang="en-US" dirty="0">
                <a:hlinkClick r:id="rId8"/>
              </a:rPr>
              <a:t>http://</a:t>
            </a:r>
            <a:r>
              <a:rPr lang="en-US" dirty="0" smtClean="0">
                <a:hlinkClick r:id="rId8"/>
              </a:rPr>
              <a:t>www.stylelist.com/2012/06/10/judy-garlands-style-evolution_n_1577393.html#slide=1063225</a:t>
            </a:r>
            <a:endParaRPr lang="en-US" dirty="0" smtClean="0"/>
          </a:p>
          <a:p>
            <a:endParaRPr lang="en-US" dirty="0" smtClean="0"/>
          </a:p>
          <a:p>
            <a:r>
              <a:rPr lang="en-US" dirty="0"/>
              <a:t>http://www.google.com/imgres?num=10&amp;hl=en&amp;biw=1280&amp;bih=880&amp;tbm=isch&amp;tbnid=-heU9CBHnXbS0M:&amp;imgrefurl=http://www.rottentomatoes.com/celebrity/clark_gable/&amp;docid=RpTBp0tHSfqEjM&amp;imgurl=http://</a:t>
            </a:r>
            <a:r>
              <a:rPr lang="en-US" dirty="0" smtClean="0"/>
              <a:t>content6.flixster.com/photo/10/04/84/10048436_ori.jpg&amp;w=414&amp;h=462&amp;ei=Yn9XUOn6O8Xs2AWJhYDACg&amp;zoom=1&amp;iact=hc&amp;vpx=922&amp;vpy=173&amp;dur=2310&amp;hovh=237&amp;hovw=212&amp;tx=73&amp;ty=158&amp;sig=110409269255664537297&amp;page=1&amp;tbnh=153&amp;tbnw=139&amp;start=0&amp;ndsp=28&amp;ved=1t:429,r:5,s:0,i:156</a:t>
            </a:r>
          </a:p>
          <a:p>
            <a:r>
              <a:rPr lang="en-US" dirty="0"/>
              <a:t>http://www.google.com/imgres?um=1&amp;hl=en&amp;sa=N&amp;biw=1280&amp;bih=880&amp;tbm=isch&amp;tbnid=OqMd91tDgnj_bM:&amp;imgrefurl=http://mubi.com/topics/the-auteurs-film-cast-member-database%3Fpage%3D4&amp;docid=WGkv9sBfyrN8cM&amp;imgurl=http://</a:t>
            </a:r>
            <a:r>
              <a:rPr lang="en-US" dirty="0" smtClean="0"/>
              <a:t>www.boston.com/ae/sidekick/blog/frank%252520sinatra.jpg&amp;w=336&amp;h=450&amp;ei=tIBXUIDTHqHL2QW4yIHQAQ&amp;zoom=1&amp;iact=hc&amp;vpx=521&amp;vpy=294&amp;dur=1228&amp;hovh=260&amp;hovw=194&amp;tx=117&amp;ty=157&amp;sig=110409269255664537297&amp;page=1&amp;tbnh=172&amp;tbnw=129&amp;start=0&amp;ndsp=27&amp;ved=1t:429,r:8,s:0,i:100</a:t>
            </a:r>
          </a:p>
          <a:p>
            <a:endParaRPr lang="en-US" dirty="0" smtClean="0"/>
          </a:p>
          <a:p>
            <a:endParaRPr lang="en-US" dirty="0" smtClean="0"/>
          </a:p>
          <a:p>
            <a:endParaRPr lang="en-US" dirty="0"/>
          </a:p>
        </p:txBody>
      </p:sp>
    </p:spTree>
    <p:extLst>
      <p:ext uri="{BB962C8B-B14F-4D97-AF65-F5344CB8AC3E}">
        <p14:creationId xmlns:p14="http://schemas.microsoft.com/office/powerpoint/2010/main" val="30208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additive="base">
                                        <p:cTn id="8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 calcmode="lin" valueType="num">
                                      <p:cBhvr additive="base">
                                        <p:cTn id="9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6" end="16"/>
                                            </p:txEl>
                                          </p:spTgt>
                                        </p:tgtEl>
                                        <p:attrNameLst>
                                          <p:attrName>style.visibility</p:attrName>
                                        </p:attrNameLst>
                                      </p:cBhvr>
                                      <p:to>
                                        <p:strVal val="visible"/>
                                      </p:to>
                                    </p:set>
                                    <p:anim calcmode="lin" valueType="num">
                                      <p:cBhvr additive="base">
                                        <p:cTn id="9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
                                            <p:txEl>
                                              <p:pRg st="17" end="17"/>
                                            </p:txEl>
                                          </p:spTgt>
                                        </p:tgtEl>
                                        <p:attrNameLst>
                                          <p:attrName>style.visibility</p:attrName>
                                        </p:attrNameLst>
                                      </p:cBhvr>
                                      <p:to>
                                        <p:strVal val="visible"/>
                                      </p:to>
                                    </p:set>
                                    <p:anim calcmode="lin" valueType="num">
                                      <p:cBhvr additive="base">
                                        <p:cTn id="10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
                                            <p:txEl>
                                              <p:pRg st="18" end="18"/>
                                            </p:txEl>
                                          </p:spTgt>
                                        </p:tgtEl>
                                        <p:attrNameLst>
                                          <p:attrName>style.visibility</p:attrName>
                                        </p:attrNameLst>
                                      </p:cBhvr>
                                      <p:to>
                                        <p:strVal val="visible"/>
                                      </p:to>
                                    </p:set>
                                    <p:anim calcmode="lin" valueType="num">
                                      <p:cBhvr additive="base">
                                        <p:cTn id="108"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
                                            <p:txEl>
                                              <p:pRg st="20" end="20"/>
                                            </p:txEl>
                                          </p:spTgt>
                                        </p:tgtEl>
                                        <p:attrNameLst>
                                          <p:attrName>style.visibility</p:attrName>
                                        </p:attrNameLst>
                                      </p:cBhvr>
                                      <p:to>
                                        <p:strVal val="visible"/>
                                      </p:to>
                                    </p:set>
                                    <p:anim calcmode="lin" valueType="num">
                                      <p:cBhvr additive="base">
                                        <p:cTn id="114"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
                                            <p:txEl>
                                              <p:pRg st="21" end="21"/>
                                            </p:txEl>
                                          </p:spTgt>
                                        </p:tgtEl>
                                        <p:attrNameLst>
                                          <p:attrName>style.visibility</p:attrName>
                                        </p:attrNameLst>
                                      </p:cBhvr>
                                      <p:to>
                                        <p:strVal val="visible"/>
                                      </p:to>
                                    </p:set>
                                    <p:anim calcmode="lin" valueType="num">
                                      <p:cBhvr additive="base">
                                        <p:cTn id="120"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indent="0">
              <a:buNone/>
            </a:pPr>
            <a:r>
              <a:rPr lang="en-US" dirty="0" smtClean="0"/>
              <a:t> </a:t>
            </a:r>
          </a:p>
          <a:p>
            <a:r>
              <a:rPr lang="en-US" dirty="0" smtClean="0"/>
              <a:t>Cotton became a more commonly used fabric after the fashion designer, Channel, utilizes if for more semi-formal wear. </a:t>
            </a:r>
          </a:p>
          <a:p>
            <a:r>
              <a:rPr lang="en-US" dirty="0" smtClean="0"/>
              <a:t>The draping of fabric was a very common style in the 1930’s. Also skirts and dresses were often shorter in the front and much longer in the back.</a:t>
            </a:r>
          </a:p>
          <a:p>
            <a:r>
              <a:rPr lang="en-US" dirty="0" smtClean="0"/>
              <a:t>Women wore much more practical clothing with square shoulders and low heels as a reaction to the talk of war over in Europe. </a:t>
            </a:r>
          </a:p>
        </p:txBody>
      </p:sp>
      <p:sp>
        <p:nvSpPr>
          <p:cNvPr id="3" name="Content Placeholder 2"/>
          <p:cNvSpPr>
            <a:spLocks noGrp="1"/>
          </p:cNvSpPr>
          <p:nvPr>
            <p:ph sz="quarter" idx="14"/>
          </p:nvPr>
        </p:nvSpPr>
        <p:spPr/>
        <p:txBody>
          <a:bodyPr/>
          <a:lstStyle/>
          <a:p>
            <a:pPr indent="0">
              <a:buNone/>
            </a:pPr>
            <a:endParaRPr lang="en-US" dirty="0"/>
          </a:p>
        </p:txBody>
      </p:sp>
      <p:sp>
        <p:nvSpPr>
          <p:cNvPr id="4" name="Title 3"/>
          <p:cNvSpPr>
            <a:spLocks noGrp="1"/>
          </p:cNvSpPr>
          <p:nvPr>
            <p:ph type="title"/>
          </p:nvPr>
        </p:nvSpPr>
        <p:spPr/>
        <p:txBody>
          <a:bodyPr>
            <a:normAutofit fontScale="90000"/>
          </a:bodyPr>
          <a:lstStyle/>
          <a:p>
            <a:r>
              <a:rPr lang="en-US" dirty="0" smtClean="0"/>
              <a:t>Types of dress: 1930-1939</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a:t>W</a:t>
            </a:r>
            <a:r>
              <a:rPr lang="en-US" dirty="0" smtClean="0"/>
              <a:t>omen</a:t>
            </a:r>
            <a:endParaRPr lang="en-US" dirty="0"/>
          </a:p>
        </p:txBody>
      </p:sp>
      <p:sp>
        <p:nvSpPr>
          <p:cNvPr id="6" name="Text Placeholder 5"/>
          <p:cNvSpPr>
            <a:spLocks noGrp="1"/>
          </p:cNvSpPr>
          <p:nvPr>
            <p:ph type="body" sz="quarter" idx="3"/>
          </p:nvPr>
        </p:nvSpPr>
        <p:spPr/>
        <p:txBody>
          <a:bodyPr>
            <a:normAutofit fontScale="925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949" y="23622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2" y="4191000"/>
            <a:ext cx="2438400"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057400"/>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5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Elaborate finger waves were a commonly worn hairstyle in 1930’s Hollywood.</a:t>
            </a:r>
          </a:p>
          <a:p>
            <a:r>
              <a:rPr lang="en-US" dirty="0"/>
              <a:t> Women also chose to keep their hair very, very short!</a:t>
            </a:r>
          </a:p>
          <a:p>
            <a:endParaRPr lang="en-US" dirty="0"/>
          </a:p>
        </p:txBody>
      </p:sp>
      <p:sp>
        <p:nvSpPr>
          <p:cNvPr id="4" name="Title 3"/>
          <p:cNvSpPr>
            <a:spLocks noGrp="1"/>
          </p:cNvSpPr>
          <p:nvPr>
            <p:ph type="title"/>
          </p:nvPr>
        </p:nvSpPr>
        <p:spPr/>
        <p:txBody>
          <a:bodyPr/>
          <a:lstStyle/>
          <a:p>
            <a:r>
              <a:rPr lang="en-US" dirty="0" smtClean="0"/>
              <a:t>Hairstyles</a:t>
            </a:r>
            <a:r>
              <a:rPr lang="en-US" dirty="0"/>
              <a:t>: 1930-1939</a:t>
            </a:r>
          </a:p>
        </p:txBody>
      </p:sp>
      <p:sp>
        <p:nvSpPr>
          <p:cNvPr id="5" name="Text Placeholder 4"/>
          <p:cNvSpPr>
            <a:spLocks noGrp="1"/>
          </p:cNvSpPr>
          <p:nvPr>
            <p:ph type="body" idx="1"/>
          </p:nvPr>
        </p:nvSpPr>
        <p:spPr/>
        <p:txBody>
          <a:bodyPr>
            <a:normAutofit fontScale="92500" lnSpcReduction="20000"/>
          </a:bodyPr>
          <a:lstStyle/>
          <a:p>
            <a:r>
              <a:rPr lang="en-US" dirty="0" smtClean="0"/>
              <a:t>Women</a:t>
            </a:r>
            <a:endParaRPr lang="en-US" dirty="0"/>
          </a:p>
        </p:txBody>
      </p:sp>
      <p:sp>
        <p:nvSpPr>
          <p:cNvPr id="6" name="Text Placeholder 5"/>
          <p:cNvSpPr>
            <a:spLocks noGrp="1"/>
          </p:cNvSpPr>
          <p:nvPr>
            <p:ph type="body" sz="quarter" idx="3"/>
          </p:nvPr>
        </p:nvSpPr>
        <p:spPr/>
        <p:txBody>
          <a:bodyPr>
            <a:normAutofit fontScale="92500" lnSpcReduction="20000"/>
          </a:bodyPr>
          <a:lstStyle/>
          <a:p>
            <a:endParaRPr lang="en-US"/>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19600" y="2667000"/>
            <a:ext cx="1694835" cy="16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19018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9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r>
              <a:rPr lang="en-US" dirty="0"/>
              <a:t>A fashion designer named, Schiaparelli, made the use of zippers increasingly more common in everyday clothing</a:t>
            </a:r>
            <a:r>
              <a:rPr lang="en-US" dirty="0" smtClean="0"/>
              <a:t>.</a:t>
            </a:r>
          </a:p>
          <a:p>
            <a:r>
              <a:rPr lang="en-US" dirty="0" smtClean="0"/>
              <a:t> Men’s suits were made to use as little fabric as possible and were made in dim colors such as browns and greys. </a:t>
            </a:r>
          </a:p>
          <a:p>
            <a:r>
              <a:rPr lang="en-US" dirty="0" smtClean="0"/>
              <a:t>The trend of brown and black loafers began in the 1930’s. Working men often wore boots.</a:t>
            </a:r>
          </a:p>
          <a:p>
            <a:r>
              <a:rPr lang="en-US" dirty="0" smtClean="0"/>
              <a:t>Common accessories for men were umbrellas, silk handkerchiefs, and  leather gloves. </a:t>
            </a:r>
          </a:p>
          <a:p>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dirty="0"/>
              <a:t>Types of dress: 1930-1939</a:t>
            </a:r>
          </a:p>
        </p:txBody>
      </p:sp>
      <p:sp>
        <p:nvSpPr>
          <p:cNvPr id="5" name="Text Placeholder 4"/>
          <p:cNvSpPr>
            <a:spLocks noGrp="1"/>
          </p:cNvSpPr>
          <p:nvPr>
            <p:ph type="body" idx="1"/>
          </p:nvPr>
        </p:nvSpPr>
        <p:spPr/>
        <p:txBody>
          <a:bodyPr>
            <a:normAutofit fontScale="92500" lnSpcReduction="20000"/>
          </a:bodyPr>
          <a:lstStyle/>
          <a:p>
            <a:r>
              <a:rPr lang="en-US" dirty="0" smtClean="0"/>
              <a:t>Men</a:t>
            </a:r>
            <a:endParaRPr lang="en-US" dirty="0"/>
          </a:p>
        </p:txBody>
      </p:sp>
      <p:sp>
        <p:nvSpPr>
          <p:cNvPr id="6" name="Text Placeholder 5"/>
          <p:cNvSpPr>
            <a:spLocks noGrp="1"/>
          </p:cNvSpPr>
          <p:nvPr>
            <p:ph type="body" sz="quarter" idx="3"/>
          </p:nvPr>
        </p:nvSpPr>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4267200"/>
            <a:ext cx="1295400" cy="133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667000"/>
            <a:ext cx="1233487"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809" y="2743200"/>
            <a:ext cx="122703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114800"/>
            <a:ext cx="1785371" cy="164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94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2"/>
                                        </p:tgtEl>
                                        <p:attrNameLst>
                                          <p:attrName>style.visibility</p:attrName>
                                        </p:attrNameLst>
                                      </p:cBhvr>
                                      <p:to>
                                        <p:strVal val="visible"/>
                                      </p:to>
                                    </p:set>
                                    <p:animEffect transition="in" filter="fade">
                                      <p:cBhvr>
                                        <p:cTn id="44" dur="500"/>
                                        <p:tgtEl>
                                          <p:spTgt spid="20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fade">
                                      <p:cBhvr>
                                        <p:cTn id="49" dur="500"/>
                                        <p:tgtEl>
                                          <p:spTgt spid="20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51"/>
                                        </p:tgtEl>
                                        <p:attrNameLst>
                                          <p:attrName>style.visibility</p:attrName>
                                        </p:attrNameLst>
                                      </p:cBhvr>
                                      <p:to>
                                        <p:strVal val="visible"/>
                                      </p:to>
                                    </p:set>
                                    <p:animEffect transition="in" filter="fade">
                                      <p:cBhvr>
                                        <p:cTn id="5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Men in the 1930’s wore their hair gelled back and kept it very short. </a:t>
            </a:r>
            <a:endParaRPr lang="en-US" dirty="0"/>
          </a:p>
        </p:txBody>
      </p:sp>
      <p:sp>
        <p:nvSpPr>
          <p:cNvPr id="3" name="Content Placeholder 2"/>
          <p:cNvSpPr>
            <a:spLocks noGrp="1"/>
          </p:cNvSpPr>
          <p:nvPr>
            <p:ph sz="quarter" idx="14"/>
          </p:nvPr>
        </p:nvSpPr>
        <p:spPr/>
        <p:txBody>
          <a:bodyPr/>
          <a:lstStyle/>
          <a:p>
            <a:endParaRPr lang="en-US" dirty="0"/>
          </a:p>
        </p:txBody>
      </p:sp>
      <p:sp>
        <p:nvSpPr>
          <p:cNvPr id="4" name="Title 3"/>
          <p:cNvSpPr>
            <a:spLocks noGrp="1"/>
          </p:cNvSpPr>
          <p:nvPr>
            <p:ph type="title"/>
          </p:nvPr>
        </p:nvSpPr>
        <p:spPr/>
        <p:txBody>
          <a:bodyPr/>
          <a:lstStyle/>
          <a:p>
            <a:r>
              <a:rPr lang="en-US" dirty="0" smtClean="0"/>
              <a:t>Hairstyles: 1930-1939</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Men</a:t>
            </a:r>
            <a:endParaRPr lang="en-US" dirty="0"/>
          </a:p>
        </p:txBody>
      </p:sp>
      <p:sp>
        <p:nvSpPr>
          <p:cNvPr id="6" name="Text Placeholder 5"/>
          <p:cNvSpPr>
            <a:spLocks noGrp="1"/>
          </p:cNvSpPr>
          <p:nvPr>
            <p:ph type="body" sz="quarter" idx="3"/>
          </p:nvPr>
        </p:nvSpPr>
        <p:spPr/>
        <p:txBody>
          <a:bodyPr>
            <a:normAutofit fontScale="92500" lnSpcReduction="20000"/>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02164"/>
            <a:ext cx="274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66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0470">
            <a:off x="7123137" y="3426887"/>
            <a:ext cx="181696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Channel in the 1930’s</a:t>
            </a:r>
            <a:endParaRPr lang="en-US" dirty="0"/>
          </a:p>
        </p:txBody>
      </p:sp>
      <p:sp>
        <p:nvSpPr>
          <p:cNvPr id="3" name="Content Placeholder 2"/>
          <p:cNvSpPr>
            <a:spLocks noGrp="1"/>
          </p:cNvSpPr>
          <p:nvPr>
            <p:ph idx="1"/>
          </p:nvPr>
        </p:nvSpPr>
        <p:spPr>
          <a:xfrm>
            <a:off x="1403082" y="2438400"/>
            <a:ext cx="6400800" cy="3048001"/>
          </a:xfrm>
        </p:spPr>
        <p:txBody>
          <a:bodyPr/>
          <a:lstStyle/>
          <a:p>
            <a:pPr indent="0">
              <a:buNone/>
            </a:pPr>
            <a:r>
              <a:rPr lang="en-US" dirty="0" smtClean="0"/>
              <a:t>   Coco Channel was a major fashion designer in the 1930’s. Channel was most known for her menswear inspired clothing line. This clothing line featured her most famous color patterns of black and beige, navy and white, and burgundy and white.  </a:t>
            </a:r>
            <a:endParaRPr lang="en-US" dirty="0"/>
          </a:p>
        </p:txBody>
      </p:sp>
    </p:spTree>
    <p:extLst>
      <p:ext uri="{BB962C8B-B14F-4D97-AF65-F5344CB8AC3E}">
        <p14:creationId xmlns:p14="http://schemas.microsoft.com/office/powerpoint/2010/main" val="19948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smtClean="0"/>
              <a:t>Clark Gable movies influenced men to rid themselves of their undershirts.</a:t>
            </a:r>
          </a:p>
          <a:p>
            <a:r>
              <a:rPr lang="en-US" dirty="0" smtClean="0"/>
              <a:t>Frank Sinatra always wore his hair gelled back and a suit and tie, this was his signature look.</a:t>
            </a:r>
            <a:endParaRPr lang="en-US" dirty="0" smtClean="0"/>
          </a:p>
          <a:p>
            <a:r>
              <a:rPr lang="en-US" dirty="0" smtClean="0"/>
              <a:t>Judy Garland, after acting in The Wizard of Oz, started wearing bold prints and kitten heels.  </a:t>
            </a:r>
            <a:endParaRPr lang="en-US" dirty="0"/>
          </a:p>
        </p:txBody>
      </p:sp>
      <p:sp>
        <p:nvSpPr>
          <p:cNvPr id="3" name="Title 2"/>
          <p:cNvSpPr>
            <a:spLocks noGrp="1"/>
          </p:cNvSpPr>
          <p:nvPr>
            <p:ph type="title"/>
          </p:nvPr>
        </p:nvSpPr>
        <p:spPr/>
        <p:txBody>
          <a:bodyPr>
            <a:normAutofit fontScale="90000"/>
          </a:bodyPr>
          <a:lstStyle/>
          <a:p>
            <a:r>
              <a:rPr lang="en-US" dirty="0" smtClean="0"/>
              <a:t>Celebrities of the 1930’s</a:t>
            </a:r>
            <a:endParaRPr lang="en-US" dirty="0"/>
          </a:p>
        </p:txBody>
      </p:sp>
      <p:sp>
        <p:nvSpPr>
          <p:cNvPr id="4" name="Content Placeholder 3"/>
          <p:cNvSpPr>
            <a:spLocks noGrp="1"/>
          </p:cNvSpPr>
          <p:nvPr>
            <p:ph sz="quarter" idx="14"/>
          </p:nvPr>
        </p:nvSpPr>
        <p:spPr/>
        <p:txBody>
          <a:bodyPr/>
          <a:lstStyle/>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819400"/>
            <a:ext cx="1752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655" y="2330864"/>
            <a:ext cx="1666875" cy="186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92" y="4419600"/>
            <a:ext cx="1905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fade">
                                      <p:cBhvr>
                                        <p:cTn id="33" dur="500"/>
                                        <p:tgtEl>
                                          <p:spTgt spid="30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7"/>
                                        </p:tgtEl>
                                        <p:attrNameLst>
                                          <p:attrName>style.visibility</p:attrName>
                                        </p:attrNameLst>
                                      </p:cBhvr>
                                      <p:to>
                                        <p:strVal val="visible"/>
                                      </p:to>
                                    </p:set>
                                    <p:animEffect transition="in" filter="fade">
                                      <p:cBhvr>
                                        <p:cTn id="38" dur="500"/>
                                        <p:tgtEl>
                                          <p:spTgt spid="30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75"/>
                                        </p:tgtEl>
                                        <p:attrNameLst>
                                          <p:attrName>style.visibility</p:attrName>
                                        </p:attrNameLst>
                                      </p:cBhvr>
                                      <p:to>
                                        <p:strVal val="visible"/>
                                      </p:to>
                                    </p:set>
                                    <p:animEffect transition="in" filter="fade">
                                      <p:cBhvr>
                                        <p:cTn id="4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Inventions of the 1930’s</a:t>
            </a:r>
            <a:endParaRPr lang="en-US" dirty="0"/>
          </a:p>
        </p:txBody>
      </p:sp>
      <p:sp>
        <p:nvSpPr>
          <p:cNvPr id="3" name="Content Placeholder 2"/>
          <p:cNvSpPr>
            <a:spLocks noGrp="1"/>
          </p:cNvSpPr>
          <p:nvPr>
            <p:ph idx="1"/>
          </p:nvPr>
        </p:nvSpPr>
        <p:spPr>
          <a:xfrm>
            <a:off x="1371600" y="2362200"/>
            <a:ext cx="6400800" cy="3200400"/>
          </a:xfrm>
        </p:spPr>
        <p:txBody>
          <a:bodyPr>
            <a:normAutofit fontScale="92500" lnSpcReduction="20000"/>
          </a:bodyPr>
          <a:lstStyle/>
          <a:p>
            <a:r>
              <a:rPr lang="en-US" dirty="0" smtClean="0"/>
              <a:t>The FM radio was invented by Edwin Howard Armstrong. (1933)</a:t>
            </a:r>
          </a:p>
          <a:p>
            <a:r>
              <a:rPr lang="en-US" dirty="0"/>
              <a:t>Joseph Begun invents the first tape recorder for </a:t>
            </a:r>
            <a:r>
              <a:rPr lang="en-US" dirty="0" smtClean="0"/>
              <a:t>broadcasting. (1934)</a:t>
            </a:r>
          </a:p>
          <a:p>
            <a:r>
              <a:rPr lang="en-US" dirty="0"/>
              <a:t>Wallace Carothers and DuPont Labs invents </a:t>
            </a:r>
            <a:r>
              <a:rPr lang="en-US" dirty="0" smtClean="0"/>
              <a:t>nylon. (1935)</a:t>
            </a:r>
          </a:p>
          <a:p>
            <a:r>
              <a:rPr lang="en-US" dirty="0"/>
              <a:t>Bell Labs invents the voice recognition machine</a:t>
            </a:r>
            <a:r>
              <a:rPr lang="en-US" dirty="0" smtClean="0"/>
              <a:t>. (1936)</a:t>
            </a:r>
          </a:p>
          <a:p>
            <a:r>
              <a:rPr lang="en-US" dirty="0"/>
              <a:t>Chester F. Carlson invents the photocopier</a:t>
            </a:r>
            <a:r>
              <a:rPr lang="en-US" dirty="0" smtClean="0"/>
              <a:t>. (1937)</a:t>
            </a:r>
          </a:p>
          <a:p>
            <a:r>
              <a:rPr lang="en-US" dirty="0"/>
              <a:t>LSD was synthesized on November 16, 1938 by Swiss chemist Albert Hofmann of Sandoz Laboratories</a:t>
            </a:r>
            <a:r>
              <a:rPr lang="en-US" dirty="0" smtClean="0"/>
              <a:t>. (1938)</a:t>
            </a:r>
          </a:p>
          <a:p>
            <a:r>
              <a:rPr lang="en-US" dirty="0"/>
              <a:t>Igor Sikorsky invents the first successful helicopter</a:t>
            </a:r>
            <a:r>
              <a:rPr lang="en-US" dirty="0" smtClean="0"/>
              <a:t>. (1939) </a:t>
            </a:r>
            <a:endParaRPr lang="en-US" dirty="0"/>
          </a:p>
          <a:p>
            <a:endParaRPr lang="en-US" dirty="0" smtClean="0"/>
          </a:p>
        </p:txBody>
      </p:sp>
    </p:spTree>
    <p:extLst>
      <p:ext uri="{BB962C8B-B14F-4D97-AF65-F5344CB8AC3E}">
        <p14:creationId xmlns:p14="http://schemas.microsoft.com/office/powerpoint/2010/main" val="150674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events: 1930-1939</a:t>
            </a:r>
            <a:endParaRPr lang="en-US" dirty="0"/>
          </a:p>
        </p:txBody>
      </p:sp>
      <p:sp>
        <p:nvSpPr>
          <p:cNvPr id="3" name="Content Placeholder 2"/>
          <p:cNvSpPr>
            <a:spLocks noGrp="1"/>
          </p:cNvSpPr>
          <p:nvPr>
            <p:ph idx="1"/>
          </p:nvPr>
        </p:nvSpPr>
        <p:spPr/>
        <p:txBody>
          <a:bodyPr/>
          <a:lstStyle/>
          <a:p>
            <a:r>
              <a:rPr lang="en-US" dirty="0" smtClean="0"/>
              <a:t>The </a:t>
            </a:r>
            <a:r>
              <a:rPr lang="en-US" dirty="0"/>
              <a:t>G</a:t>
            </a:r>
            <a:r>
              <a:rPr lang="en-US" dirty="0" smtClean="0"/>
              <a:t>reat Depression</a:t>
            </a:r>
          </a:p>
          <a:p>
            <a:r>
              <a:rPr lang="en-US" dirty="0" smtClean="0"/>
              <a:t>The </a:t>
            </a:r>
            <a:r>
              <a:rPr lang="en-US" dirty="0"/>
              <a:t>D</a:t>
            </a:r>
            <a:r>
              <a:rPr lang="en-US" dirty="0" smtClean="0"/>
              <a:t>ust Bowl</a:t>
            </a:r>
          </a:p>
          <a:p>
            <a:r>
              <a:rPr lang="en-US" dirty="0" smtClean="0"/>
              <a:t>Germany and Italy fell to into dictatorship</a:t>
            </a:r>
          </a:p>
          <a:p>
            <a:r>
              <a:rPr lang="en-US" dirty="0" smtClean="0"/>
              <a:t>The </a:t>
            </a:r>
            <a:r>
              <a:rPr lang="en-US" dirty="0"/>
              <a:t>S</a:t>
            </a:r>
            <a:r>
              <a:rPr lang="en-US" dirty="0" smtClean="0"/>
              <a:t>ocial Security Act of 1935</a:t>
            </a:r>
          </a:p>
          <a:p>
            <a:r>
              <a:rPr lang="en-US" dirty="0" smtClean="0"/>
              <a:t>The Wagner Act of 1935  </a:t>
            </a:r>
          </a:p>
          <a:p>
            <a:endParaRPr lang="en-US" dirty="0"/>
          </a:p>
        </p:txBody>
      </p:sp>
    </p:spTree>
    <p:extLst>
      <p:ext uri="{BB962C8B-B14F-4D97-AF65-F5344CB8AC3E}">
        <p14:creationId xmlns:p14="http://schemas.microsoft.com/office/powerpoint/2010/main" val="188591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172</TotalTime>
  <Words>936</Words>
  <Application>Microsoft Office PowerPoint</Application>
  <PresentationFormat>On-screen Show (4:3)</PresentationFormat>
  <Paragraphs>72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The history of fashion: 1930-1939</vt:lpstr>
      <vt:lpstr>Types of dress: 1930-1939</vt:lpstr>
      <vt:lpstr>Hairstyles: 1930-1939</vt:lpstr>
      <vt:lpstr>Types of dress: 1930-1939</vt:lpstr>
      <vt:lpstr>Hairstyles: 1930-1939</vt:lpstr>
      <vt:lpstr>Channel in the 1930’s</vt:lpstr>
      <vt:lpstr>Celebrities of the 1930’s</vt:lpstr>
      <vt:lpstr>Inventions of the 1930’s</vt:lpstr>
      <vt:lpstr>Major events: 1930-1939</vt:lpstr>
      <vt:lpstr>The Great depression and the dust bowl:</vt:lpstr>
      <vt:lpstr>Dictatorship and Acts of 1935:</vt:lpstr>
      <vt:lpstr>Summary:</vt:lpstr>
      <vt:lpstr>Work Cited:</vt:lpstr>
    </vt:vector>
  </TitlesOfParts>
  <Company>Leander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fashion: 1930-1939</dc:title>
  <dc:creator>Emily Voigt</dc:creator>
  <cp:lastModifiedBy>Emily Voigt</cp:lastModifiedBy>
  <cp:revision>19</cp:revision>
  <dcterms:created xsi:type="dcterms:W3CDTF">2012-09-13T19:22:26Z</dcterms:created>
  <dcterms:modified xsi:type="dcterms:W3CDTF">2012-09-17T20:13:48Z</dcterms:modified>
</cp:coreProperties>
</file>